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7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7204E3-4D91-48FA-A1B0-5D44AC359671}" type="datetimeFigureOut">
              <a:rPr lang="en-US" smtClean="0"/>
              <a:t>4/25/2011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294127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7204E3-4D91-48FA-A1B0-5D44AC359671}" type="datetimeFigureOut">
              <a:rPr lang="en-US" smtClean="0"/>
              <a:t>4/25/2011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240550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7204E3-4D91-48FA-A1B0-5D44AC359671}" type="datetimeFigureOut">
              <a:rPr lang="en-US" smtClean="0"/>
              <a:t>4/25/2011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4275751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7204E3-4D91-48FA-A1B0-5D44AC359671}" type="datetimeFigureOut">
              <a:rPr lang="en-US" smtClean="0"/>
              <a:t>4/25/2011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226219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7204E3-4D91-48FA-A1B0-5D44AC359671}" type="datetimeFigureOut">
              <a:rPr lang="en-US" smtClean="0"/>
              <a:t>4/25/2011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141444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7204E3-4D91-48FA-A1B0-5D44AC359671}" type="datetimeFigureOut">
              <a:rPr lang="en-US" smtClean="0"/>
              <a:t>4/25/2011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182324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7204E3-4D91-48FA-A1B0-5D44AC359671}" type="datetimeFigureOut">
              <a:rPr lang="en-US" smtClean="0"/>
              <a:t>4/25/2011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1670396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7204E3-4D91-48FA-A1B0-5D44AC359671}" type="datetimeFigureOut">
              <a:rPr lang="en-US" smtClean="0"/>
              <a:t>4/25/2011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157138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7204E3-4D91-48FA-A1B0-5D44AC359671}" type="datetimeFigureOut">
              <a:rPr lang="en-US" smtClean="0"/>
              <a:t>4/25/2011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1846425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204E3-4D91-48FA-A1B0-5D44AC359671}" type="datetimeFigureOut">
              <a:rPr lang="en-US" smtClean="0"/>
              <a:t>4/25/2011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413672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204E3-4D91-48FA-A1B0-5D44AC359671}" type="datetimeFigureOut">
              <a:rPr lang="en-US" smtClean="0"/>
              <a:t>4/25/2011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35C1D-BF76-4551-B7D8-976EB75B30F2}" type="slidenum">
              <a:rPr lang="en-US" smtClean="0"/>
              <a:t>‹#›</a:t>
            </a:fld>
            <a:endParaRPr lang="en-US"/>
          </a:p>
        </p:txBody>
      </p:sp>
    </p:spTree>
    <p:extLst>
      <p:ext uri="{BB962C8B-B14F-4D97-AF65-F5344CB8AC3E}">
        <p14:creationId xmlns:p14="http://schemas.microsoft.com/office/powerpoint/2010/main" val="544039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204E3-4D91-48FA-A1B0-5D44AC359671}" type="datetimeFigureOut">
              <a:rPr lang="en-US" smtClean="0"/>
              <a:t>4/25/2011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35C1D-BF76-4551-B7D8-976EB75B30F2}" type="slidenum">
              <a:rPr lang="en-US" smtClean="0"/>
              <a:t>‹#›</a:t>
            </a:fld>
            <a:endParaRPr lang="en-US"/>
          </a:p>
        </p:txBody>
      </p:sp>
    </p:spTree>
    <p:extLst>
      <p:ext uri="{BB962C8B-B14F-4D97-AF65-F5344CB8AC3E}">
        <p14:creationId xmlns:p14="http://schemas.microsoft.com/office/powerpoint/2010/main" val="2563330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ntafean.com/index.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graphic-design.com/Web/feature/Robin/inde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Web Design</a:t>
            </a:r>
            <a:endParaRPr lang="en-US" dirty="0"/>
          </a:p>
        </p:txBody>
      </p:sp>
      <p:sp>
        <p:nvSpPr>
          <p:cNvPr id="3" name="Subtitle 2"/>
          <p:cNvSpPr>
            <a:spLocks noGrp="1"/>
          </p:cNvSpPr>
          <p:nvPr>
            <p:ph type="subTitle" idx="1"/>
          </p:nvPr>
        </p:nvSpPr>
        <p:spPr/>
        <p:txBody>
          <a:bodyPr/>
          <a:lstStyle/>
          <a:p>
            <a:r>
              <a:rPr lang="en-US" dirty="0" smtClean="0"/>
              <a:t>Bill Pegram</a:t>
            </a:r>
          </a:p>
          <a:p>
            <a:r>
              <a:rPr lang="en-US" dirty="0" smtClean="0"/>
              <a:t>April </a:t>
            </a:r>
            <a:r>
              <a:rPr lang="en-US" dirty="0" smtClean="0"/>
              <a:t>25, </a:t>
            </a:r>
            <a:r>
              <a:rPr lang="en-US" dirty="0" smtClean="0"/>
              <a:t>2011</a:t>
            </a:r>
            <a:endParaRPr lang="en-US" dirty="0"/>
          </a:p>
        </p:txBody>
      </p:sp>
    </p:spTree>
    <p:extLst>
      <p:ext uri="{BB962C8B-B14F-4D97-AF65-F5344CB8AC3E}">
        <p14:creationId xmlns:p14="http://schemas.microsoft.com/office/powerpoint/2010/main" val="3091494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a:t>
            </a:r>
            <a:endParaRPr lang="en-US" dirty="0"/>
          </a:p>
        </p:txBody>
      </p:sp>
      <p:sp>
        <p:nvSpPr>
          <p:cNvPr id="3" name="Content Placeholder 2"/>
          <p:cNvSpPr>
            <a:spLocks noGrp="1"/>
          </p:cNvSpPr>
          <p:nvPr>
            <p:ph idx="1"/>
          </p:nvPr>
        </p:nvSpPr>
        <p:spPr/>
        <p:txBody>
          <a:bodyPr/>
          <a:lstStyle/>
          <a:p>
            <a:r>
              <a:rPr lang="en-US" dirty="0" smtClean="0"/>
              <a:t>Proximity refers to the relationships that items develo</a:t>
            </a:r>
            <a:r>
              <a:rPr lang="en-US" dirty="0" smtClean="0"/>
              <a:t>p when they are close to one another</a:t>
            </a:r>
          </a:p>
          <a:p>
            <a:r>
              <a:rPr lang="en-US" dirty="0" smtClean="0"/>
              <a:t>If you have a series of paragraphs and each has a heading above it, if the same amount of space is above and below the heading, each heading and paragraph appears as separate elements</a:t>
            </a:r>
          </a:p>
          <a:p>
            <a:pPr marL="0" indent="0">
              <a:buNone/>
            </a:pPr>
            <a:endParaRPr lang="en-US" dirty="0"/>
          </a:p>
        </p:txBody>
      </p:sp>
    </p:spTree>
    <p:extLst>
      <p:ext uri="{BB962C8B-B14F-4D97-AF65-F5344CB8AC3E}">
        <p14:creationId xmlns:p14="http://schemas.microsoft.com/office/powerpoint/2010/main" val="556778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Repetition</a:t>
            </a:r>
            <a:endParaRPr lang="en-US" dirty="0"/>
          </a:p>
        </p:txBody>
      </p:sp>
      <p:sp>
        <p:nvSpPr>
          <p:cNvPr id="3" name="Content Placeholder 2"/>
          <p:cNvSpPr>
            <a:spLocks noGrp="1"/>
          </p:cNvSpPr>
          <p:nvPr>
            <p:ph idx="1"/>
          </p:nvPr>
        </p:nvSpPr>
        <p:spPr/>
        <p:txBody>
          <a:bodyPr/>
          <a:lstStyle/>
          <a:p>
            <a:r>
              <a:rPr lang="en-US" dirty="0" smtClean="0"/>
              <a:t>Each page in a web site should look like it belongs to the same web site; repetition makes this happen</a:t>
            </a:r>
          </a:p>
          <a:p>
            <a:r>
              <a:rPr lang="en-US" dirty="0" smtClean="0"/>
              <a:t>Repetitive elements – navigation buttons, colors, style, illustrations, format, layout</a:t>
            </a:r>
            <a:r>
              <a:rPr lang="en-US" dirty="0"/>
              <a:t>, typography – e.g. </a:t>
            </a:r>
            <a:r>
              <a:rPr lang="en-US" dirty="0">
                <a:hlinkClick r:id="rId2"/>
              </a:rPr>
              <a:t>http://</a:t>
            </a:r>
            <a:r>
              <a:rPr lang="en-US" dirty="0" smtClean="0">
                <a:hlinkClick r:id="rId2"/>
              </a:rPr>
              <a:t>santafean.com/index.html</a:t>
            </a:r>
            <a:r>
              <a:rPr lang="en-US" dirty="0" smtClean="0"/>
              <a:t> </a:t>
            </a:r>
            <a:endParaRPr lang="en-US" dirty="0"/>
          </a:p>
        </p:txBody>
      </p:sp>
    </p:spTree>
    <p:extLst>
      <p:ext uri="{BB962C8B-B14F-4D97-AF65-F5344CB8AC3E}">
        <p14:creationId xmlns:p14="http://schemas.microsoft.com/office/powerpoint/2010/main" val="115907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a:t>
            </a:r>
            <a:endParaRPr lang="en-US" dirty="0"/>
          </a:p>
        </p:txBody>
      </p:sp>
      <p:sp>
        <p:nvSpPr>
          <p:cNvPr id="3" name="Content Placeholder 2"/>
          <p:cNvSpPr>
            <a:spLocks noGrp="1"/>
          </p:cNvSpPr>
          <p:nvPr>
            <p:ph idx="1"/>
          </p:nvPr>
        </p:nvSpPr>
        <p:spPr/>
        <p:txBody>
          <a:bodyPr/>
          <a:lstStyle/>
          <a:p>
            <a:r>
              <a:rPr lang="en-US" dirty="0" smtClean="0"/>
              <a:t>Contrast should be strong, not mild</a:t>
            </a:r>
          </a:p>
          <a:p>
            <a:r>
              <a:rPr lang="en-US" dirty="0" smtClean="0"/>
              <a:t>Pages should have a focal point</a:t>
            </a:r>
            <a:endParaRPr lang="en-US" dirty="0"/>
          </a:p>
        </p:txBody>
      </p:sp>
    </p:spTree>
    <p:extLst>
      <p:ext uri="{BB962C8B-B14F-4D97-AF65-F5344CB8AC3E}">
        <p14:creationId xmlns:p14="http://schemas.microsoft.com/office/powerpoint/2010/main" val="3247244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Web interview </a:t>
            </a:r>
            <a:r>
              <a:rPr lang="en-US" dirty="0" smtClean="0"/>
              <a:t>with Robin Williams</a:t>
            </a:r>
            <a:endParaRPr lang="en-US" dirty="0"/>
          </a:p>
        </p:txBody>
      </p:sp>
      <p:sp>
        <p:nvSpPr>
          <p:cNvPr id="3" name="Content Placeholder 2"/>
          <p:cNvSpPr>
            <a:spLocks noGrp="1"/>
          </p:cNvSpPr>
          <p:nvPr>
            <p:ph idx="1"/>
          </p:nvPr>
        </p:nvSpPr>
        <p:spPr/>
        <p:txBody>
          <a:bodyPr>
            <a:normAutofit fontScale="47500" lnSpcReduction="20000"/>
          </a:bodyPr>
          <a:lstStyle/>
          <a:p>
            <a:r>
              <a:rPr lang="en-US" dirty="0">
                <a:hlinkClick r:id="rId2"/>
              </a:rPr>
              <a:t>http://</a:t>
            </a:r>
            <a:r>
              <a:rPr lang="en-US" dirty="0" smtClean="0">
                <a:hlinkClick r:id="rId2"/>
              </a:rPr>
              <a:t>www.graphic-design.com/Web/feature/Robin/index.html</a:t>
            </a:r>
            <a:endParaRPr lang="en-US" dirty="0" smtClean="0"/>
          </a:p>
          <a:p>
            <a:r>
              <a:rPr lang="en-US" dirty="0" smtClean="0"/>
              <a:t>"At </a:t>
            </a:r>
            <a:r>
              <a:rPr lang="en-US" dirty="0"/>
              <a:t>the onset of a project, designers should print up the first pages of several sites that exemplify the category for which they are designing. Then they should begin asking questions about the category or genre of sites:</a:t>
            </a:r>
            <a:br>
              <a:rPr lang="en-US" dirty="0"/>
            </a:br>
            <a:r>
              <a:rPr lang="en-US" dirty="0"/>
              <a:t/>
            </a:r>
            <a:br>
              <a:rPr lang="en-US" dirty="0"/>
            </a:br>
            <a:r>
              <a:rPr lang="en-US" dirty="0"/>
              <a:t>What are the distinctive features that create the style?</a:t>
            </a:r>
            <a:br>
              <a:rPr lang="en-US" dirty="0"/>
            </a:br>
            <a:r>
              <a:rPr lang="en-US" dirty="0"/>
              <a:t/>
            </a:r>
            <a:br>
              <a:rPr lang="en-US" dirty="0"/>
            </a:br>
            <a:r>
              <a:rPr lang="en-US" dirty="0"/>
              <a:t>For instance, what kind of typefaces do they use in body copy, what size of type, what are the line lengths for body copy, what is the ratio of image to text, what kinds of typefaces are used in headlines or graphic text, what kinds of images are used (people photos, abstract images, collages, upscale illustrations, </a:t>
            </a:r>
            <a:r>
              <a:rPr lang="en-US" dirty="0" err="1"/>
              <a:t>etc</a:t>
            </a:r>
            <a:r>
              <a:rPr lang="en-US" dirty="0"/>
              <a:t>), how are the images used (text wraps around images, backgrounds, tilted, overlapped, etc.), how much white space is left, what kind of backgrounds are used, how much Flash is used, how prevalent are DHTML menus, what sort of navigation do they use, and on and on</a:t>
            </a:r>
            <a:r>
              <a:rPr lang="en-US" dirty="0" smtClean="0"/>
              <a:t>."</a:t>
            </a:r>
          </a:p>
          <a:p>
            <a:r>
              <a:rPr lang="en-US" dirty="0"/>
              <a:t>"So you need to walk a thin line between audience expectations and a unique look for your client</a:t>
            </a:r>
            <a:r>
              <a:rPr lang="en-US" dirty="0" smtClean="0"/>
              <a:t>."</a:t>
            </a:r>
            <a:r>
              <a:rPr lang="en-US" dirty="0"/>
              <a:t/>
            </a:r>
            <a:br>
              <a:rPr lang="en-US" dirty="0"/>
            </a:b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648350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of Presentation</a:t>
            </a:r>
            <a:endParaRPr lang="en-US" dirty="0"/>
          </a:p>
        </p:txBody>
      </p:sp>
      <p:sp>
        <p:nvSpPr>
          <p:cNvPr id="3" name="Content Placeholder 2"/>
          <p:cNvSpPr>
            <a:spLocks noGrp="1"/>
          </p:cNvSpPr>
          <p:nvPr>
            <p:ph idx="1"/>
          </p:nvPr>
        </p:nvSpPr>
        <p:spPr/>
        <p:txBody>
          <a:bodyPr/>
          <a:lstStyle/>
          <a:p>
            <a:r>
              <a:rPr lang="en-US" dirty="0" smtClean="0"/>
              <a:t>Summarize ideas from </a:t>
            </a:r>
            <a:r>
              <a:rPr lang="en-US" dirty="0" smtClean="0"/>
              <a:t>part of The </a:t>
            </a:r>
            <a:r>
              <a:rPr lang="en-US" dirty="0" smtClean="0"/>
              <a:t>Non-Designers Web Book, Third Edition, Robin Williams &amp; John </a:t>
            </a:r>
            <a:r>
              <a:rPr lang="en-US" dirty="0" err="1" smtClean="0"/>
              <a:t>Tollett</a:t>
            </a:r>
            <a:r>
              <a:rPr lang="en-US" dirty="0" smtClean="0"/>
              <a:t>, </a:t>
            </a:r>
            <a:r>
              <a:rPr lang="en-US" dirty="0" err="1" smtClean="0"/>
              <a:t>Peachpit</a:t>
            </a:r>
            <a:r>
              <a:rPr lang="en-US" dirty="0" smtClean="0"/>
              <a:t> Press, 2004</a:t>
            </a:r>
            <a:endParaRPr lang="en-US" dirty="0"/>
          </a:p>
        </p:txBody>
      </p:sp>
    </p:spTree>
    <p:extLst>
      <p:ext uri="{BB962C8B-B14F-4D97-AF65-F5344CB8AC3E}">
        <p14:creationId xmlns:p14="http://schemas.microsoft.com/office/powerpoint/2010/main" val="311838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Issues on the Web</a:t>
            </a:r>
            <a:endParaRPr lang="en-US" dirty="0"/>
          </a:p>
        </p:txBody>
      </p:sp>
      <p:sp>
        <p:nvSpPr>
          <p:cNvPr id="3" name="Content Placeholder 2"/>
          <p:cNvSpPr>
            <a:spLocks noGrp="1"/>
          </p:cNvSpPr>
          <p:nvPr>
            <p:ph idx="1"/>
          </p:nvPr>
        </p:nvSpPr>
        <p:spPr/>
        <p:txBody>
          <a:bodyPr/>
          <a:lstStyle/>
          <a:p>
            <a:r>
              <a:rPr lang="en-US" dirty="0" smtClean="0"/>
              <a:t>Print vs. Web and how it affects Design (Chapter 5)</a:t>
            </a:r>
          </a:p>
          <a:p>
            <a:r>
              <a:rPr lang="en-US" dirty="0" smtClean="0"/>
              <a:t>Basic Design Issues for Non-Designers (Chapter 6)</a:t>
            </a:r>
          </a:p>
          <a:p>
            <a:r>
              <a:rPr lang="en-US" dirty="0" smtClean="0"/>
              <a:t>Designing the Interface &amp; Navigation (Chapter 7)</a:t>
            </a:r>
          </a:p>
          <a:p>
            <a:r>
              <a:rPr lang="en-US" dirty="0" smtClean="0"/>
              <a:t>How to Recognize Good &amp; Bad Design (Chapter 8)</a:t>
            </a:r>
          </a:p>
          <a:p>
            <a:endParaRPr lang="en-US" dirty="0"/>
          </a:p>
        </p:txBody>
      </p:sp>
    </p:spTree>
    <p:extLst>
      <p:ext uri="{BB962C8B-B14F-4D97-AF65-F5344CB8AC3E}">
        <p14:creationId xmlns:p14="http://schemas.microsoft.com/office/powerpoint/2010/main" val="1019872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Print vs. Web and how it affects Design (Chapter 5)</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Cost of publishing – web much lower than print</a:t>
            </a:r>
          </a:p>
          <a:p>
            <a:r>
              <a:rPr lang="en-US" dirty="0" smtClean="0"/>
              <a:t>Color – print uses CMYK (cyan, magenta, yellow, and black) whereas web uses RGB (red, green, blue) – many colors don't exist in CMYK</a:t>
            </a:r>
          </a:p>
          <a:p>
            <a:r>
              <a:rPr lang="en-US" dirty="0" smtClean="0"/>
              <a:t>Revisions, updates, and archives – inexpensive and expected by web user</a:t>
            </a:r>
          </a:p>
          <a:p>
            <a:r>
              <a:rPr lang="en-US" dirty="0" smtClean="0"/>
              <a:t>Distribution – distribution not a problem on web, but challenge is to make your web address known</a:t>
            </a:r>
            <a:endParaRPr lang="en-US" dirty="0"/>
          </a:p>
        </p:txBody>
      </p:sp>
    </p:spTree>
    <p:extLst>
      <p:ext uri="{BB962C8B-B14F-4D97-AF65-F5344CB8AC3E}">
        <p14:creationId xmlns:p14="http://schemas.microsoft.com/office/powerpoint/2010/main" val="474807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Print vs. Web and how it affects Design (Chapter 5) (cont.)</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Customer response much easier</a:t>
            </a:r>
          </a:p>
          <a:p>
            <a:r>
              <a:rPr lang="en-US" dirty="0" smtClean="0"/>
              <a:t>On web, you can link to additional information rather than publish it yourself</a:t>
            </a:r>
          </a:p>
          <a:p>
            <a:r>
              <a:rPr lang="en-US" dirty="0" smtClean="0"/>
              <a:t>File size – print files need to be high resolution whereas web images need to be low resolution</a:t>
            </a:r>
          </a:p>
          <a:p>
            <a:r>
              <a:rPr lang="en-US" dirty="0" smtClean="0"/>
              <a:t>Sound and movies are an option</a:t>
            </a:r>
          </a:p>
          <a:p>
            <a:r>
              <a:rPr lang="en-US" dirty="0" smtClean="0"/>
              <a:t>Web designers don’t need to be in close geographical proximity to clients</a:t>
            </a:r>
            <a:endParaRPr lang="en-US" dirty="0"/>
          </a:p>
        </p:txBody>
      </p:sp>
    </p:spTree>
    <p:extLst>
      <p:ext uri="{BB962C8B-B14F-4D97-AF65-F5344CB8AC3E}">
        <p14:creationId xmlns:p14="http://schemas.microsoft.com/office/powerpoint/2010/main" val="397726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print advantage</a:t>
            </a:r>
            <a:endParaRPr lang="en-US" dirty="0"/>
          </a:p>
        </p:txBody>
      </p:sp>
      <p:sp>
        <p:nvSpPr>
          <p:cNvPr id="3" name="Content Placeholder 2"/>
          <p:cNvSpPr>
            <a:spLocks noGrp="1"/>
          </p:cNvSpPr>
          <p:nvPr>
            <p:ph idx="1"/>
          </p:nvPr>
        </p:nvSpPr>
        <p:spPr/>
        <p:txBody>
          <a:bodyPr/>
          <a:lstStyle/>
          <a:p>
            <a:r>
              <a:rPr lang="en-US" dirty="0" smtClean="0"/>
              <a:t>More portable</a:t>
            </a:r>
          </a:p>
          <a:p>
            <a:r>
              <a:rPr lang="en-US" dirty="0" smtClean="0"/>
              <a:t>Cheaper to read</a:t>
            </a:r>
          </a:p>
          <a:p>
            <a:r>
              <a:rPr lang="en-US" dirty="0" smtClean="0"/>
              <a:t>More familiar</a:t>
            </a:r>
          </a:p>
          <a:p>
            <a:r>
              <a:rPr lang="en-US" dirty="0" smtClean="0"/>
              <a:t>Read and take it anywhere</a:t>
            </a:r>
          </a:p>
          <a:p>
            <a:r>
              <a:rPr lang="en-US" dirty="0" smtClean="0"/>
              <a:t>Print tools are better developed</a:t>
            </a:r>
          </a:p>
          <a:p>
            <a:r>
              <a:rPr lang="en-US" dirty="0" smtClean="0"/>
              <a:t>Print is reliably WYSIWYG</a:t>
            </a:r>
          </a:p>
          <a:p>
            <a:r>
              <a:rPr lang="en-US" dirty="0" smtClean="0"/>
              <a:t>Print is faster</a:t>
            </a:r>
            <a:endParaRPr lang="en-US" dirty="0"/>
          </a:p>
        </p:txBody>
      </p:sp>
    </p:spTree>
    <p:extLst>
      <p:ext uri="{BB962C8B-B14F-4D97-AF65-F5344CB8AC3E}">
        <p14:creationId xmlns:p14="http://schemas.microsoft.com/office/powerpoint/2010/main" val="2092975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Chapter 6 – Basic Design Principles for Non-Designers</a:t>
            </a:r>
            <a:endParaRPr lang="en-US" dirty="0"/>
          </a:p>
        </p:txBody>
      </p:sp>
      <p:sp>
        <p:nvSpPr>
          <p:cNvPr id="3" name="Content Placeholder 2"/>
          <p:cNvSpPr>
            <a:spLocks noGrp="1"/>
          </p:cNvSpPr>
          <p:nvPr>
            <p:ph idx="1"/>
          </p:nvPr>
        </p:nvSpPr>
        <p:spPr/>
        <p:txBody>
          <a:bodyPr/>
          <a:lstStyle/>
          <a:p>
            <a:r>
              <a:rPr lang="en-US" dirty="0" smtClean="0"/>
              <a:t>Alignment</a:t>
            </a:r>
          </a:p>
          <a:p>
            <a:r>
              <a:rPr lang="en-US" dirty="0" smtClean="0"/>
              <a:t>Proximity</a:t>
            </a:r>
          </a:p>
          <a:p>
            <a:r>
              <a:rPr lang="en-US" dirty="0" smtClean="0"/>
              <a:t>Repetition</a:t>
            </a:r>
          </a:p>
          <a:p>
            <a:r>
              <a:rPr lang="en-US" dirty="0" smtClean="0"/>
              <a:t>Contrast</a:t>
            </a:r>
            <a:endParaRPr lang="en-US" dirty="0"/>
          </a:p>
        </p:txBody>
      </p:sp>
    </p:spTree>
    <p:extLst>
      <p:ext uri="{BB962C8B-B14F-4D97-AF65-F5344CB8AC3E}">
        <p14:creationId xmlns:p14="http://schemas.microsoft.com/office/powerpoint/2010/main" val="3117813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Choose one alignment and use it on the entire page – e.g. if you choose to align the basic text on the left, then left align all the text, including the headings (i.e. don't center the heading) </a:t>
            </a:r>
          </a:p>
          <a:p>
            <a:r>
              <a:rPr lang="en-US" dirty="0" smtClean="0"/>
              <a:t>Horizontal alignment is just as important as vertical alignment – type sits on an invisible line called the baseline so align all the text on the same baseline</a:t>
            </a:r>
          </a:p>
          <a:p>
            <a:r>
              <a:rPr lang="en-US" dirty="0" smtClean="0"/>
              <a:t>If you have items left aligned, draw vertical lines along all flush left edges – the more things along the line, the stronger the alignment</a:t>
            </a:r>
          </a:p>
          <a:p>
            <a:r>
              <a:rPr lang="en-US" dirty="0" smtClean="0"/>
              <a:t>Not everything has to be aligned to the same edge</a:t>
            </a:r>
            <a:endParaRPr lang="en-US" dirty="0"/>
          </a:p>
        </p:txBody>
      </p:sp>
    </p:spTree>
    <p:extLst>
      <p:ext uri="{BB962C8B-B14F-4D97-AF65-F5344CB8AC3E}">
        <p14:creationId xmlns:p14="http://schemas.microsoft.com/office/powerpoint/2010/main" val="452749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points</a:t>
            </a:r>
            <a:endParaRPr lang="en-US" dirty="0"/>
          </a:p>
        </p:txBody>
      </p:sp>
      <p:sp>
        <p:nvSpPr>
          <p:cNvPr id="3" name="Content Placeholder 2"/>
          <p:cNvSpPr>
            <a:spLocks noGrp="1"/>
          </p:cNvSpPr>
          <p:nvPr>
            <p:ph idx="1"/>
          </p:nvPr>
        </p:nvSpPr>
        <p:spPr/>
        <p:txBody>
          <a:bodyPr/>
          <a:lstStyle/>
          <a:p>
            <a:r>
              <a:rPr lang="en-US" dirty="0" err="1" smtClean="0"/>
              <a:t>Wiliams</a:t>
            </a:r>
            <a:r>
              <a:rPr lang="en-US" dirty="0" smtClean="0"/>
              <a:t> and </a:t>
            </a:r>
            <a:r>
              <a:rPr lang="en-US" dirty="0" err="1" smtClean="0"/>
              <a:t>Tollett</a:t>
            </a:r>
            <a:r>
              <a:rPr lang="en-US" dirty="0" smtClean="0"/>
              <a:t> discourage beginning designers from centering everything</a:t>
            </a:r>
          </a:p>
          <a:p>
            <a:r>
              <a:rPr lang="en-US" dirty="0" smtClean="0"/>
              <a:t>Move elements away from the extreme left edge of the web page</a:t>
            </a:r>
          </a:p>
          <a:p>
            <a:r>
              <a:rPr lang="en-US" dirty="0" smtClean="0"/>
              <a:t>Don't set headline text in all caps; it makes things harder to read</a:t>
            </a:r>
            <a:endParaRPr lang="en-US" dirty="0"/>
          </a:p>
        </p:txBody>
      </p:sp>
    </p:spTree>
    <p:extLst>
      <p:ext uri="{BB962C8B-B14F-4D97-AF65-F5344CB8AC3E}">
        <p14:creationId xmlns:p14="http://schemas.microsoft.com/office/powerpoint/2010/main" val="4015404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583</Words>
  <Application>Microsoft Office PowerPoint</Application>
  <PresentationFormat>On-screen Show (4:3)</PresentationFormat>
  <Paragraphs>56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Web Design</vt:lpstr>
      <vt:lpstr>Goal of Presentation</vt:lpstr>
      <vt:lpstr>Design Issues on the Web</vt:lpstr>
      <vt:lpstr>Print vs. Web and how it affects Design (Chapter 5) </vt:lpstr>
      <vt:lpstr>Print vs. Web and how it affects Design (Chapter 5) (cont.) </vt:lpstr>
      <vt:lpstr>The print advantage</vt:lpstr>
      <vt:lpstr>Chapter 6 – Basic Design Principles for Non-Designers</vt:lpstr>
      <vt:lpstr>Alignment</vt:lpstr>
      <vt:lpstr>Additional points</vt:lpstr>
      <vt:lpstr>Proximity</vt:lpstr>
      <vt:lpstr>Repetition</vt:lpstr>
      <vt:lpstr>Contrast</vt:lpstr>
      <vt:lpstr>Web interview with Robin Williams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Design</dc:title>
  <dc:creator>William Pegram</dc:creator>
  <cp:lastModifiedBy>William Pegram</cp:lastModifiedBy>
  <cp:revision>13</cp:revision>
  <dcterms:created xsi:type="dcterms:W3CDTF">2011-04-24T22:50:51Z</dcterms:created>
  <dcterms:modified xsi:type="dcterms:W3CDTF">2011-04-26T02:40:07Z</dcterms:modified>
</cp:coreProperties>
</file>